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9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64" r:id="rId16"/>
    <p:sldId id="401" r:id="rId17"/>
    <p:sldId id="435" r:id="rId18"/>
    <p:sldId id="405" r:id="rId19"/>
    <p:sldId id="443" r:id="rId20"/>
    <p:sldId id="460" r:id="rId21"/>
    <p:sldId id="461" r:id="rId22"/>
    <p:sldId id="424" r:id="rId23"/>
    <p:sldId id="409" r:id="rId24"/>
    <p:sldId id="448" r:id="rId25"/>
    <p:sldId id="462" r:id="rId26"/>
    <p:sldId id="469" r:id="rId27"/>
    <p:sldId id="473" r:id="rId28"/>
    <p:sldId id="470" r:id="rId29"/>
    <p:sldId id="277" r:id="rId30"/>
    <p:sldId id="454" r:id="rId31"/>
    <p:sldId id="354" r:id="rId32"/>
    <p:sldId id="437" r:id="rId33"/>
    <p:sldId id="452" r:id="rId34"/>
    <p:sldId id="453" r:id="rId35"/>
    <p:sldId id="456" r:id="rId36"/>
    <p:sldId id="411" r:id="rId37"/>
    <p:sldId id="412" r:id="rId38"/>
    <p:sldId id="421" r:id="rId39"/>
    <p:sldId id="413" r:id="rId40"/>
    <p:sldId id="414" r:id="rId41"/>
    <p:sldId id="415" r:id="rId42"/>
    <p:sldId id="416" r:id="rId43"/>
    <p:sldId id="418" r:id="rId44"/>
    <p:sldId id="419" r:id="rId45"/>
    <p:sldId id="420" r:id="rId46"/>
    <p:sldId id="422" r:id="rId47"/>
    <p:sldId id="439" r:id="rId48"/>
    <p:sldId id="457" r:id="rId49"/>
    <p:sldId id="440" r:id="rId50"/>
    <p:sldId id="441" r:id="rId51"/>
    <p:sldId id="444" r:id="rId52"/>
    <p:sldId id="425" r:id="rId53"/>
    <p:sldId id="449" r:id="rId54"/>
    <p:sldId id="450" r:id="rId55"/>
    <p:sldId id="451" r:id="rId56"/>
    <p:sldId id="474" r:id="rId57"/>
    <p:sldId id="475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92473" autoAdjust="0"/>
  </p:normalViewPr>
  <p:slideViewPr>
    <p:cSldViewPr>
      <p:cViewPr>
        <p:scale>
          <a:sx n="50" d="100"/>
          <a:sy n="50" d="100"/>
        </p:scale>
        <p:origin x="-2028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4/2/2015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during my time</a:t>
            </a:r>
            <a:r>
              <a:rPr lang="en-US" baseline="0" dirty="0" smtClean="0"/>
              <a:t> here as a graduate student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I first started working on it, it was just a cool idea my advisors had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Didn’t know if </a:t>
            </a:r>
            <a:r>
              <a:rPr lang="en-US" baseline="0" dirty="0" err="1" smtClean="0"/>
              <a:t>if</a:t>
            </a:r>
            <a:r>
              <a:rPr lang="en-US" baseline="0" dirty="0" smtClean="0"/>
              <a:t> would even 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Today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showing the progress we have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</a:t>
            </a:r>
            <a:r>
              <a:rPr lang="en-US" b="0" baseline="0" dirty="0" smtClean="0">
                <a:solidFill>
                  <a:schemeClr val="bg1"/>
                </a:solidFill>
              </a:rPr>
              <a:t>K means will do this by </a:t>
            </a:r>
            <a:r>
              <a:rPr lang="en-US" b="1" baseline="0" dirty="0" smtClean="0">
                <a:solidFill>
                  <a:schemeClr val="bg1"/>
                </a:solidFill>
              </a:rPr>
              <a:t>detecting GEOGRAPHICAL regions of COMPOSITIONAL similarity on thymus 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>
                <a:solidFill>
                  <a:schemeClr val="bg1"/>
                </a:solidFill>
              </a:rPr>
              <a:t>REGIONS IDENTIFIED THROUGH DESCRIPTIVE APPROACHES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  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Hartigan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Wong 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THYMUS</a:t>
            </a:r>
            <a:r>
              <a:rPr lang="en-US" baseline="0" dirty="0" smtClean="0"/>
              <a:t> SECTION</a:t>
            </a:r>
            <a:r>
              <a:rPr lang="en-US" dirty="0" smtClean="0"/>
              <a:t>; COMPARED to PHYSICAL</a:t>
            </a:r>
            <a:r>
              <a:rPr lang="en-US" baseline="0" dirty="0" smtClean="0"/>
              <a:t> </a:t>
            </a:r>
            <a:r>
              <a:rPr lang="en-US" dirty="0" smtClean="0"/>
              <a:t>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Proceed with develop methods,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go back;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</a:t>
            </a:r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ABUNDANCE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X AND Y AXIS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of SEVERAL CELL TYPES throughout this cluster-cell types correspond to the cortex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attention to red and yellow clusters-area corresponds to medulla; red consistently surrounding yellow throughout section</a:t>
            </a:r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in particular, red and yellow share high abundance of 1 cell type; yellow: see presence of cell type you don’t see in 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looking at section stained with cell types, cant distinguish different organization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compositionally distinct areas in medulla!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K14 removal-More mixing </a:t>
            </a:r>
            <a:r>
              <a:rPr lang="en-US" dirty="0" err="1" smtClean="0"/>
              <a:t>bt</a:t>
            </a:r>
            <a:r>
              <a:rPr lang="en-US" dirty="0" smtClean="0"/>
              <a:t> clusters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Clustering indentifies other relationships</a:t>
            </a:r>
          </a:p>
          <a:p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types (in any combination</a:t>
            </a:r>
            <a:r>
              <a:rPr lang="en-US" baseline="0" dirty="0" smtClean="0"/>
              <a:t> we want to!) also cell types </a:t>
            </a:r>
            <a:r>
              <a:rPr lang="en-US" dirty="0" smtClean="0"/>
              <a:t>that are less abundant; identify new potentially functionally </a:t>
            </a:r>
            <a:r>
              <a:rPr lang="en-US" dirty="0" err="1" smtClean="0"/>
              <a:t>impt</a:t>
            </a:r>
            <a:r>
              <a:rPr lang="en-US" dirty="0" smtClean="0"/>
              <a:t> info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region (cortex with cortex)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 to see if real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similar with respect to other 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gene </a:t>
            </a:r>
            <a:r>
              <a:rPr lang="en-US" baseline="0" dirty="0" smtClean="0"/>
              <a:t>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biologists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FEW EXAMPLES OF SOME OF THE ORGANS USING DIFFERENT DESC ASSAYS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Problem with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focus on the Thymus: </a:t>
            </a: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single</a:t>
            </a:r>
            <a:r>
              <a:rPr lang="en-US" baseline="0" dirty="0" smtClean="0"/>
              <a:t> </a:t>
            </a:r>
            <a:r>
              <a:rPr lang="en-US" dirty="0" smtClean="0"/>
              <a:t>gene-encodes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protein; a TF who’s expression marks a subset of MTECs</a:t>
            </a:r>
          </a:p>
          <a:p>
            <a:endParaRPr lang="en-US" dirty="0" smtClean="0"/>
          </a:p>
          <a:p>
            <a:r>
              <a:rPr lang="en-US" dirty="0" err="1" smtClean="0"/>
              <a:t>Aire</a:t>
            </a:r>
            <a:r>
              <a:rPr lang="en-US" dirty="0" smtClean="0"/>
              <a:t> has 2</a:t>
            </a:r>
            <a:r>
              <a:rPr lang="en-US" baseline="0" dirty="0" smtClean="0"/>
              <a:t> possible roles in thymus-</a:t>
            </a:r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FAILURE TO REMOVE AUTOREACTIVE T CELLS; results in autoimmunity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Failure of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to become fully mature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 AIRE IS FUNCTIONALLY IMPORTANT</a:t>
            </a:r>
          </a:p>
          <a:p>
            <a:r>
              <a:rPr lang="en-US" baseline="0" dirty="0" smtClean="0"/>
              <a:t>For instance, 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APECED</a:t>
            </a:r>
          </a:p>
          <a:p>
            <a:r>
              <a:rPr lang="en-US" baseline="0" dirty="0" smtClean="0"/>
              <a:t>Classically manifests as autoimmunity against the parathyroid or adrenal glands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antibodies for these cell markers!! Can look at them in more detail to see if we can computationally identify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K=4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Shape different; </a:t>
            </a:r>
            <a:r>
              <a:rPr lang="en-US" baseline="0" dirty="0" err="1" smtClean="0"/>
              <a:t>variablilty</a:t>
            </a:r>
            <a:r>
              <a:rPr lang="en-US" baseline="0" dirty="0" smtClean="0"/>
              <a:t> is size/how samples are positioned when sectioned; natural </a:t>
            </a:r>
            <a:r>
              <a:rPr lang="en-US" baseline="0" dirty="0" err="1" smtClean="0"/>
              <a:t>variablity</a:t>
            </a:r>
            <a:r>
              <a:rPr lang="en-US" baseline="0" dirty="0" smtClean="0"/>
              <a:t> with respect to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genotype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Now that we know clusters are compositionally similar,  what about with respect to organization?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 smtClean="0"/>
          </a:p>
          <a:p>
            <a:r>
              <a:rPr lang="en-US" dirty="0" smtClean="0"/>
              <a:t>See if consistent  with other</a:t>
            </a:r>
            <a:r>
              <a:rPr lang="en-US" baseline="0" dirty="0" smtClean="0"/>
              <a:t> mutant samples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CCL to quantify: Works by identifying components that are connected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 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for each cluster component for yellow and nearest red cluster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dirty="0" smtClean="0"/>
              <a:t>When we used CCL on our dataset; </a:t>
            </a:r>
            <a:r>
              <a:rPr lang="en-US" baseline="0" dirty="0" smtClean="0"/>
              <a:t>Values for WT were not what we expected them to be</a:t>
            </a:r>
          </a:p>
          <a:p>
            <a:r>
              <a:rPr lang="en-US" dirty="0" smtClean="0"/>
              <a:t>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Took a closer Look at results-</a:t>
            </a:r>
          </a:p>
          <a:p>
            <a:r>
              <a:rPr lang="en-US" dirty="0" smtClean="0"/>
              <a:t>different colors identify different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Mutant</a:t>
            </a:r>
            <a:r>
              <a:rPr lang="en-US" baseline="0" dirty="0" smtClean="0"/>
              <a:t> looked good; identified clusters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 looked good </a:t>
            </a:r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red cluster (red connected throughout); CCL wasn’t able separate them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ONE COLOR WHERE WE EXPECT TO SEE 2 or MORE</a:t>
            </a:r>
          </a:p>
          <a:p>
            <a:r>
              <a:rPr lang="en-US" baseline="0" dirty="0" smtClean="0"/>
              <a:t>MESS UP CALCULATION OF CENTROID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to improve this method; or find a different methods; </a:t>
            </a:r>
          </a:p>
          <a:p>
            <a:r>
              <a:rPr lang="en-US" baseline="0" dirty="0" smtClean="0"/>
              <a:t>increase sample size to see if patterns are consistent with mutant and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where we </a:t>
            </a:r>
            <a:r>
              <a:rPr lang="en-US" baseline="0" dirty="0" err="1" smtClean="0"/>
              <a:t>currenlty</a:t>
            </a:r>
            <a:r>
              <a:rPr lang="en-US" baseline="0" dirty="0" smtClean="0"/>
              <a:t> are with the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Clusters</a:t>
            </a:r>
            <a:r>
              <a:rPr lang="en-US" baseline="0" dirty="0" smtClean="0"/>
              <a:t>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A computer can identify and keep track of all these cell types and calculate different statistics with this info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</a:p>
          <a:p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</a:p>
          <a:p>
            <a:r>
              <a:rPr lang="en-US" baseline="0" dirty="0" smtClean="0"/>
              <a:t>Interesting pattern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On left are questions ecologists have been asking about communities for centuries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parallel questions  </a:t>
            </a:r>
            <a:r>
              <a:rPr lang="en-US" baseline="0" dirty="0" smtClean="0"/>
              <a:t>we are interested in asking about the thymus (listed on right)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Interested in looking</a:t>
            </a:r>
            <a:r>
              <a:rPr lang="en-US" baseline="0" dirty="0" smtClean="0"/>
              <a:t> at thymus for several reasons</a:t>
            </a:r>
            <a:endParaRPr lang="en-US" dirty="0" smtClean="0"/>
          </a:p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smtClean="0"/>
              <a:t>. </a:t>
            </a:r>
            <a:endParaRPr lang="en-US" b="1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</a:t>
            </a:r>
          </a:p>
          <a:p>
            <a:pPr marL="346075" indent="-346075"/>
            <a:r>
              <a:rPr lang="en-US" dirty="0" smtClean="0">
                <a:solidFill>
                  <a:schemeClr val="bg1"/>
                </a:solidFill>
              </a:rPr>
              <a:t>      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RESIDENT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MIGRATION</a:t>
            </a:r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1" dirty="0" smtClean="0"/>
          </a:p>
          <a:p>
            <a:pPr lvl="2"/>
            <a:endParaRPr lang="en-US" sz="3200" b="0" baseline="0" dirty="0" smtClean="0">
              <a:solidFill>
                <a:schemeClr val="bg1"/>
              </a:solidFill>
            </a:endParaRP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Tried to correspond</a:t>
            </a:r>
            <a:r>
              <a:rPr lang="en-US" baseline="0" dirty="0" smtClean="0"/>
              <a:t> to the colors in the image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 markers for </a:t>
            </a:r>
            <a:r>
              <a:rPr lang="en-US" baseline="0" dirty="0" err="1" smtClean="0"/>
              <a:t>mTEC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Appears that there is More diversity in medulla; have markers for different subsets of </a:t>
            </a:r>
            <a:r>
              <a:rPr lang="en-US" dirty="0" err="1" smtClean="0"/>
              <a:t>mTECs</a:t>
            </a:r>
            <a:r>
              <a:rPr lang="en-US" dirty="0" smtClean="0"/>
              <a:t> that work well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Don’t have as</a:t>
            </a:r>
            <a:r>
              <a:rPr lang="en-US" baseline="0" dirty="0" smtClean="0"/>
              <a:t> many markers as cortex, don’t know as much about cortex</a:t>
            </a:r>
          </a:p>
          <a:p>
            <a:r>
              <a:rPr lang="en-US" baseline="0" dirty="0" smtClean="0"/>
              <a:t>As we learn more, can add antibodies to our set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3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3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3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="" xmlns:p14="http://schemas.microsoft.com/office/powerpoint/2010/main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30000" contrast="40000"/>
          </a:blip>
          <a:stretch>
            <a:fillRect/>
          </a:stretch>
        </p:blipFill>
        <p:spPr>
          <a:xfrm rot="10800000" flipH="1"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30000" contrast="4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Remove cell types-K14 (</a:t>
            </a:r>
            <a:r>
              <a:rPr lang="en-US" sz="3000" dirty="0" err="1" smtClean="0">
                <a:solidFill>
                  <a:schemeClr val="bg1"/>
                </a:solidFill>
              </a:rPr>
              <a:t>mTEC</a:t>
            </a:r>
            <a:r>
              <a:rPr lang="en-US" sz="3000" dirty="0" smtClean="0">
                <a:solidFill>
                  <a:schemeClr val="bg1"/>
                </a:solidFill>
              </a:rPr>
              <a:t> subset)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581400" y="15240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7212" y="16002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1066800"/>
            <a:ext cx="48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                                                       Minus K14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samples are compositionally similar to other WT samples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tissue 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antigens 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3434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768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4102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10200" y="4293275"/>
            <a:ext cx="32778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CENTROID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9436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1800" y="1597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70104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6962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9248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72390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6962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7818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010400" y="2133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74676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7818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70104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924800" y="2359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0104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7467600" y="26670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553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67818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7696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7924800" y="2895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58674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6096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6324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65532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239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467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696200" y="32004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79248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 descr="Rplot.png"/>
          <p:cNvPicPr>
            <a:picLocks noChangeAspect="1"/>
          </p:cNvPicPr>
          <p:nvPr/>
        </p:nvPicPr>
        <p:blipFill>
          <a:blip r:embed="rId3"/>
          <a:srcRect l="1375" t="937" r="6006" b="63629"/>
          <a:stretch>
            <a:fillRect/>
          </a:stretch>
        </p:blipFill>
        <p:spPr>
          <a:xfrm rot="16200000">
            <a:off x="-797168" y="2702170"/>
            <a:ext cx="5861542" cy="2133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35498" y="838199"/>
            <a:ext cx="2100884" cy="5791201"/>
            <a:chOff x="3235498" y="838199"/>
            <a:chExt cx="2100884" cy="5791201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 l="9371" t="21875" r="64641" b="15625"/>
            <a:stretch>
              <a:fillRect/>
            </a:stretch>
          </p:blipFill>
          <p:spPr bwMode="auto">
            <a:xfrm>
              <a:off x="3235498" y="838199"/>
              <a:ext cx="2100884" cy="579120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3733800" y="91440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RED 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34000" y="838200"/>
            <a:ext cx="2162034" cy="5794248"/>
            <a:chOff x="5334000" y="838200"/>
            <a:chExt cx="2162034" cy="57942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/>
            <a:srcRect l="8785" t="21833" r="66032" b="18750"/>
            <a:stretch>
              <a:fillRect/>
            </a:stretch>
          </p:blipFill>
          <p:spPr bwMode="auto">
            <a:xfrm>
              <a:off x="5334000" y="838200"/>
              <a:ext cx="2162034" cy="579424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6019800" y="914400"/>
              <a:ext cx="954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YELLOW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114800" y="533400"/>
            <a:ext cx="106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Rplot02WILDTYPE11.png"/>
          <p:cNvPicPr>
            <a:picLocks noChangeAspect="1"/>
          </p:cNvPicPr>
          <p:nvPr/>
        </p:nvPicPr>
        <p:blipFill>
          <a:blip r:embed="rId5"/>
          <a:srcRect l="2090" t="2806" r="10226" b="66115"/>
          <a:stretch>
            <a:fillRect/>
          </a:stretch>
        </p:blipFill>
        <p:spPr>
          <a:xfrm rot="16200000">
            <a:off x="-690308" y="2445119"/>
            <a:ext cx="5730118" cy="20288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45822" y="533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00200" y="4267200"/>
            <a:ext cx="6248400" cy="1676400"/>
            <a:chOff x="1600200" y="4267200"/>
            <a:chExt cx="6248400" cy="1676400"/>
          </a:xfrm>
        </p:grpSpPr>
        <p:grpSp>
          <p:nvGrpSpPr>
            <p:cNvPr id="14" name="Group 13"/>
            <p:cNvGrpSpPr/>
            <p:nvPr/>
          </p:nvGrpSpPr>
          <p:grpSpPr>
            <a:xfrm>
              <a:off x="1600200" y="4267200"/>
              <a:ext cx="4038600" cy="1676400"/>
              <a:chOff x="1600200" y="4267200"/>
              <a:chExt cx="4038600" cy="16764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810000" y="4267200"/>
                <a:ext cx="1828800" cy="1676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00200" y="4267200"/>
                <a:ext cx="1524000" cy="16764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019800" y="4267200"/>
              <a:ext cx="1828800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clusters were compositionally similar to other wild-type samples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r>
              <a:rPr lang="en-US" smtClean="0">
                <a:solidFill>
                  <a:schemeClr val="bg1"/>
                </a:solidFill>
              </a:rPr>
              <a:t>clusters were compositionally </a:t>
            </a:r>
            <a:r>
              <a:rPr lang="en-US" dirty="0" smtClean="0">
                <a:solidFill>
                  <a:schemeClr val="bg1"/>
                </a:solidFill>
              </a:rPr>
              <a:t>similar to wild-type;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2549" t="18519" r="23496" b="41074"/>
          <a:stretch>
            <a:fillRect/>
          </a:stretch>
        </p:blipFill>
        <p:spPr bwMode="auto">
          <a:xfrm>
            <a:off x="304800" y="2057400"/>
            <a:ext cx="81438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4495800" y="2362200"/>
            <a:ext cx="5791200" cy="1981200"/>
          </a:xfrm>
          <a:prstGeom prst="rect">
            <a:avLst/>
          </a:prstGeom>
        </p:spPr>
      </p:pic>
      <p:grpSp>
        <p:nvGrpSpPr>
          <p:cNvPr id="3" name="Group 13"/>
          <p:cNvGrpSpPr/>
          <p:nvPr/>
        </p:nvGrpSpPr>
        <p:grpSpPr>
          <a:xfrm>
            <a:off x="609600" y="1219200"/>
            <a:ext cx="5715000" cy="4095017"/>
            <a:chOff x="533400" y="1905001"/>
            <a:chExt cx="5638800" cy="3276601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1"/>
              <a:ext cx="5638800" cy="3276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43100" y="2057400"/>
              <a:ext cx="1861792" cy="461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747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sp>
        <p:nvSpPr>
          <p:cNvPr id="18" name="TextBox 17"/>
          <p:cNvSpPr txBox="1"/>
          <p:nvPr/>
        </p:nvSpPr>
        <p:spPr>
          <a:xfrm rot="18396616">
            <a:off x="1129345" y="4595728"/>
            <a:ext cx="7524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1497337" y="4602269"/>
            <a:ext cx="7687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944133" y="4640156"/>
            <a:ext cx="673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2411732" y="4638623"/>
            <a:ext cx="6733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2739574" y="4553586"/>
            <a:ext cx="885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3157011" y="4610680"/>
            <a:ext cx="789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3588188" y="4617130"/>
            <a:ext cx="726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4025027" y="4669633"/>
            <a:ext cx="5569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4501492" y="4707520"/>
            <a:ext cx="461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4762793" y="4569989"/>
            <a:ext cx="878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5219323" y="4642960"/>
            <a:ext cx="6803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Cell markers included in analysis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79797</TotalTime>
  <Words>4617</Words>
  <Application>Microsoft Office PowerPoint</Application>
  <PresentationFormat>On-screen Show (4:3)</PresentationFormat>
  <Paragraphs>1083</Paragraphs>
  <Slides>57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Cell markers included in analysis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Remove cell types-K14 (mTEC subset)</vt:lpstr>
      <vt:lpstr>Slide 16</vt:lpstr>
      <vt:lpstr>Bray Curtis Dendrogram</vt:lpstr>
      <vt:lpstr>Slide 18</vt:lpstr>
      <vt:lpstr>Removal of a “Species”</vt:lpstr>
      <vt:lpstr>Slide 20</vt:lpstr>
      <vt:lpstr>Slide 21</vt:lpstr>
      <vt:lpstr>Slide 22</vt:lpstr>
      <vt:lpstr>Slide 23</vt:lpstr>
      <vt:lpstr>Slide 24</vt:lpstr>
      <vt:lpstr>Connected Component Labeling (CCL)</vt:lpstr>
      <vt:lpstr>Slide 26</vt:lpstr>
      <vt:lpstr>Connected Component Labeling-Mutant1</vt:lpstr>
      <vt:lpstr>Connected Component Labeling Results</vt:lpstr>
      <vt:lpstr>Conclusions </vt:lpstr>
      <vt:lpstr>Future Directions</vt:lpstr>
      <vt:lpstr>Acknowledgements</vt:lpstr>
      <vt:lpstr>Slide 32</vt:lpstr>
      <vt:lpstr>Mutant-Aire knockout</vt:lpstr>
      <vt:lpstr>Aire Mutant</vt:lpstr>
      <vt:lpstr>Slide 35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46</vt:lpstr>
      <vt:lpstr>How is clustering being done?</vt:lpstr>
      <vt:lpstr>Slide 48</vt:lpstr>
      <vt:lpstr>Bray Curtis</vt:lpstr>
      <vt:lpstr>Bray Curtis Dendrogram</vt:lpstr>
      <vt:lpstr>Slide 51</vt:lpstr>
      <vt:lpstr>Slide 52</vt:lpstr>
      <vt:lpstr>Slide 53</vt:lpstr>
      <vt:lpstr>Slide 54</vt:lpstr>
      <vt:lpstr>CCL</vt:lpstr>
      <vt:lpstr>Slide 56</vt:lpstr>
      <vt:lpstr>Slide 57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1615</cp:revision>
  <dcterms:created xsi:type="dcterms:W3CDTF">2012-10-25T15:49:04Z</dcterms:created>
  <dcterms:modified xsi:type="dcterms:W3CDTF">2015-04-02T14:07:38Z</dcterms:modified>
</cp:coreProperties>
</file>